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CABE899-3433-4AFF-8B34-D6DF70895900}" type="datetimeFigureOut">
              <a:rPr lang="en-US" smtClean="0"/>
              <a:pPr/>
              <a:t>8/11/2016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301332EB-1193-4722-B1AE-B7064F1F5E29}"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ABE899-3433-4AFF-8B34-D6DF70895900}"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ABE899-3433-4AFF-8B34-D6DF70895900}"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ABE899-3433-4AFF-8B34-D6DF70895900}"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ABE899-3433-4AFF-8B34-D6DF70895900}" type="datetimeFigureOut">
              <a:rPr lang="en-US" smtClean="0"/>
              <a:pPr/>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301332EB-1193-4722-B1AE-B7064F1F5E2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ABE899-3433-4AFF-8B34-D6DF70895900}" type="datetimeFigureOut">
              <a:rPr lang="en-US" smtClean="0"/>
              <a:pPr/>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CABE899-3433-4AFF-8B34-D6DF70895900}" type="datetimeFigureOut">
              <a:rPr lang="en-US" smtClean="0"/>
              <a:pPr/>
              <a:t>8/11/2016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ABE899-3433-4AFF-8B34-D6DF70895900}" type="datetimeFigureOut">
              <a:rPr lang="en-US" smtClean="0"/>
              <a:pPr/>
              <a:t>8/11/2016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ABE899-3433-4AFF-8B34-D6DF70895900}" type="datetimeFigureOut">
              <a:rPr lang="en-US" smtClean="0"/>
              <a:pPr/>
              <a:t>8/11/2016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ABE899-3433-4AFF-8B34-D6DF70895900}" type="datetimeFigureOut">
              <a:rPr lang="en-US" smtClean="0"/>
              <a:pPr/>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ABE899-3433-4AFF-8B34-D6DF70895900}" type="datetimeFigureOut">
              <a:rPr lang="en-US" smtClean="0"/>
              <a:pPr/>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1332EB-1193-4722-B1AE-B7064F1F5E2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CABE899-3433-4AFF-8B34-D6DF70895900}" type="datetimeFigureOut">
              <a:rPr lang="en-US" smtClean="0"/>
              <a:pPr/>
              <a:t>8/11/2016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01332EB-1193-4722-B1AE-B7064F1F5E2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Why a New Homework Policy?</a:t>
            </a:r>
            <a:endParaRPr lang="en-US" dirty="0"/>
          </a:p>
        </p:txBody>
      </p:sp>
      <p:sp>
        <p:nvSpPr>
          <p:cNvPr id="3" name="Subtitle 2"/>
          <p:cNvSpPr>
            <a:spLocks noGrp="1"/>
          </p:cNvSpPr>
          <p:nvPr>
            <p:ph type="subTitle" idx="1"/>
          </p:nvPr>
        </p:nvSpPr>
        <p:spPr/>
        <p:txBody>
          <a:bodyPr/>
          <a:lstStyle/>
          <a:p>
            <a:r>
              <a:rPr lang="en-US" dirty="0" smtClean="0"/>
              <a:t>Reasons for refining our homework practice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sz="3600" dirty="0" smtClean="0"/>
              <a:t>1.  Research on homework is inconclusive</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There is no research that supports improved performance in grades 3-5.  There is no research on homework for Kindergarteners to 2nd graders. </a:t>
            </a:r>
          </a:p>
          <a:p>
            <a:r>
              <a:rPr lang="en-US" dirty="0" smtClean="0"/>
              <a:t>In the meta-analysis of more than 120 studies found there to be no correlation between amount of time on homework and achievement.  In fact, “the effect of homework on achievement is trivial, if it exists at all. ”  Dozens of studies fail to find homework making big gains in test </a:t>
            </a:r>
            <a:r>
              <a:rPr lang="en-US" smtClean="0"/>
              <a:t>scores . </a:t>
            </a:r>
            <a:r>
              <a:rPr lang="en-US" dirty="0" smtClean="0"/>
              <a:t>(Cooper, 2001)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3600" dirty="0" smtClean="0"/>
              <a:t>2.   Physical Activity helps increase academic performance: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endParaRPr lang="en-US" sz="2600" dirty="0" smtClean="0"/>
          </a:p>
          <a:p>
            <a:r>
              <a:rPr lang="en-US" sz="2600" dirty="0" smtClean="0"/>
              <a:t>In 2005, PE for Life conducted a study of 887,000 students who now did 45 minutes of physical education (Dance Revolution, some fitness machines and bicycles) every day BEFORE school they increased their Math scores the highest and Reading scores the second highest….without any additional homework! </a:t>
            </a:r>
          </a:p>
          <a:p>
            <a:r>
              <a:rPr lang="en-US" sz="2600" dirty="0" smtClean="0"/>
              <a:t>Exercise also helps reduce stress and increases endorphin  production which makes us happy.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3.  Play helps to increase brain stimulation</a:t>
            </a:r>
            <a:endParaRPr lang="en-US" sz="3200" dirty="0"/>
          </a:p>
        </p:txBody>
      </p:sp>
      <p:sp>
        <p:nvSpPr>
          <p:cNvPr id="3" name="Content Placeholder 2"/>
          <p:cNvSpPr>
            <a:spLocks noGrp="1"/>
          </p:cNvSpPr>
          <p:nvPr>
            <p:ph idx="1"/>
          </p:nvPr>
        </p:nvSpPr>
        <p:spPr/>
        <p:txBody>
          <a:bodyPr>
            <a:normAutofit fontScale="92500" lnSpcReduction="20000"/>
          </a:bodyPr>
          <a:lstStyle/>
          <a:p>
            <a:pPr algn="ctr">
              <a:buNone/>
            </a:pPr>
            <a:endParaRPr lang="en-US" dirty="0" smtClean="0"/>
          </a:p>
          <a:p>
            <a:r>
              <a:rPr lang="en-US" dirty="0" smtClean="0"/>
              <a:t>Emerging research suggests that, in similar fashion, play facilitates healthy cognitive development by stimulating frontal lobe maturation, by alleviating Attention Deficit Hyperactive Disorder (ADHD) symptoms (such as impulsiveness), and by promoting pro-social minds through the maturation of behavioral inhibition (</a:t>
            </a:r>
            <a:r>
              <a:rPr lang="en-US" dirty="0" err="1" smtClean="0"/>
              <a:t>Panksepp</a:t>
            </a:r>
            <a:r>
              <a:rPr lang="en-US" dirty="0" smtClean="0"/>
              <a:t> 2003, 2007, 2008). Thus, physically strenuous play synthesizes the neural benefits of both exercise and play by simultaneously providing physical, social, and intellectual stimulation.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4. Music (singing and instrumental) improves test scores</a:t>
            </a:r>
            <a:endParaRPr lang="en-US" sz="3200" dirty="0"/>
          </a:p>
        </p:txBody>
      </p:sp>
      <p:sp>
        <p:nvSpPr>
          <p:cNvPr id="3" name="Content Placeholder 2"/>
          <p:cNvSpPr>
            <a:spLocks noGrp="1"/>
          </p:cNvSpPr>
          <p:nvPr>
            <p:ph idx="1"/>
          </p:nvPr>
        </p:nvSpPr>
        <p:spPr/>
        <p:txBody>
          <a:bodyPr>
            <a:normAutofit fontScale="85000" lnSpcReduction="20000"/>
          </a:bodyPr>
          <a:lstStyle/>
          <a:p>
            <a:r>
              <a:rPr lang="en-US" dirty="0" smtClean="0"/>
              <a:t>Middle school and high school students who participated in instrumental music scored significantly higher than their non-band peers in standardized tests. (Trent, 1999) </a:t>
            </a:r>
          </a:p>
          <a:p>
            <a:r>
              <a:rPr lang="en-US" dirty="0" smtClean="0"/>
              <a:t>The NELL’s tracked 25,000 students over 10 years, who all had been involved in a music program (1997).  Students tested higher on standardized tests (SATs) AND in reading proficiency exams. </a:t>
            </a:r>
          </a:p>
          <a:p>
            <a:r>
              <a:rPr lang="en-US" dirty="0" smtClean="0"/>
              <a:t>A meta-analysis of 24 studies showed that in a sample of 500,000 high schools students a strong and reliable association between music instruction and reading test scores (</a:t>
            </a:r>
            <a:r>
              <a:rPr lang="en-US" dirty="0" err="1" smtClean="0"/>
              <a:t>Butzlaff</a:t>
            </a:r>
            <a:r>
              <a:rPr lang="en-US" dirty="0" smtClean="0"/>
              <a:t>, 2000)</a:t>
            </a:r>
          </a:p>
          <a:p>
            <a:r>
              <a:rPr lang="en-US" dirty="0" smtClean="0"/>
              <a:t> 6 to 15 year old boys with music training had significantly better verbal memory than children without training (Ho, Cheung, &amp; Chan, 2003)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5.  Family time and Parental Engagement does matter</a:t>
            </a:r>
            <a:endParaRPr lang="en-US" sz="3200" dirty="0"/>
          </a:p>
        </p:txBody>
      </p:sp>
      <p:sp>
        <p:nvSpPr>
          <p:cNvPr id="3" name="Content Placeholder 2"/>
          <p:cNvSpPr>
            <a:spLocks noGrp="1"/>
          </p:cNvSpPr>
          <p:nvPr>
            <p:ph idx="1"/>
          </p:nvPr>
        </p:nvSpPr>
        <p:spPr/>
        <p:txBody>
          <a:bodyPr/>
          <a:lstStyle/>
          <a:p>
            <a:pPr algn="ctr">
              <a:buNone/>
            </a:pPr>
            <a:endParaRPr lang="en-US" dirty="0" smtClean="0"/>
          </a:p>
          <a:p>
            <a:r>
              <a:rPr lang="en-US" dirty="0" smtClean="0"/>
              <a:t>It builds family connections and helps to improve school attendance, educational performance, classroom behavior, emotional well-being, and helps to prevent drug and alcohol abuse, eating-disorders and smoking behaviors in teens (Sax 2005). </a:t>
            </a:r>
          </a:p>
          <a:p>
            <a:r>
              <a:rPr lang="en-US" dirty="0" smtClean="0"/>
              <a:t> More dinners with parents means decreased drug and alcohol use (CASA 2003)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6.  Reading for pleasure does more than take you to far away lands</a:t>
            </a:r>
            <a:endParaRPr lang="en-US" sz="3200" dirty="0"/>
          </a:p>
        </p:txBody>
      </p:sp>
      <p:sp>
        <p:nvSpPr>
          <p:cNvPr id="3" name="Content Placeholder 2"/>
          <p:cNvSpPr>
            <a:spLocks noGrp="1"/>
          </p:cNvSpPr>
          <p:nvPr>
            <p:ph idx="1"/>
          </p:nvPr>
        </p:nvSpPr>
        <p:spPr/>
        <p:txBody>
          <a:bodyPr/>
          <a:lstStyle/>
          <a:p>
            <a:pPr algn="ctr">
              <a:buNone/>
            </a:pPr>
            <a:endParaRPr lang="en-US" dirty="0" smtClean="0"/>
          </a:p>
          <a:p>
            <a:r>
              <a:rPr lang="en-US" dirty="0" smtClean="0"/>
              <a:t>Conclusive Results on reading for interest showed a positive effect on grades, reading level, and standardized tests.  (</a:t>
            </a:r>
            <a:r>
              <a:rPr lang="en-US" dirty="0" err="1" smtClean="0"/>
              <a:t>Hofferth</a:t>
            </a:r>
            <a:r>
              <a:rPr lang="en-US" dirty="0" smtClean="0"/>
              <a:t> &amp; Sandburg 2001)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 The rule of 5 only makes sense</a:t>
            </a:r>
            <a:endParaRPr lang="en-US" dirty="0"/>
          </a:p>
        </p:txBody>
      </p:sp>
      <p:sp>
        <p:nvSpPr>
          <p:cNvPr id="3" name="Content Placeholder 2"/>
          <p:cNvSpPr>
            <a:spLocks noGrp="1"/>
          </p:cNvSpPr>
          <p:nvPr>
            <p:ph idx="1"/>
          </p:nvPr>
        </p:nvSpPr>
        <p:spPr/>
        <p:txBody>
          <a:bodyPr/>
          <a:lstStyle/>
          <a:p>
            <a:r>
              <a:rPr lang="en-US" dirty="0" smtClean="0"/>
              <a:t>If students do not understand how to do a skill, doing more than five problems creates bad habits that must be broken before learning the correct way of doing it.</a:t>
            </a:r>
          </a:p>
          <a:p>
            <a:r>
              <a:rPr lang="en-US" dirty="0" smtClean="0"/>
              <a:t>If students understand the skill, doing more than five problems results </a:t>
            </a:r>
            <a:r>
              <a:rPr lang="en-US" smtClean="0"/>
              <a:t>in boredom.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Resources</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smtClean="0"/>
              <a:t>Bennett, Sara (2006)  The Case Against Homework </a:t>
            </a:r>
          </a:p>
          <a:p>
            <a:r>
              <a:rPr lang="en-US" dirty="0" smtClean="0"/>
              <a:t>Buell, John.  (2004) Closing the Book on Homework. </a:t>
            </a:r>
          </a:p>
          <a:p>
            <a:r>
              <a:rPr lang="en-US" dirty="0" smtClean="0"/>
              <a:t>CASA, Columbia University (2003).  The Formative Years: Pathways to Substance Abuse for Girls Cooper, Harris. (2007) The Battle Over Homework. </a:t>
            </a:r>
          </a:p>
          <a:p>
            <a:r>
              <a:rPr lang="en-US" dirty="0" err="1" smtClean="0"/>
              <a:t>Elkind</a:t>
            </a:r>
            <a:r>
              <a:rPr lang="en-US" dirty="0" smtClean="0"/>
              <a:t>, David. (2007).  The Power of Play. </a:t>
            </a:r>
          </a:p>
          <a:p>
            <a:r>
              <a:rPr lang="en-US" dirty="0" smtClean="0"/>
              <a:t>Kohn, </a:t>
            </a:r>
            <a:r>
              <a:rPr lang="en-US" dirty="0" err="1" smtClean="0"/>
              <a:t>Alfie</a:t>
            </a:r>
            <a:r>
              <a:rPr lang="en-US" dirty="0" smtClean="0"/>
              <a:t>.  (2006) The Homework Myth. </a:t>
            </a:r>
          </a:p>
          <a:p>
            <a:r>
              <a:rPr lang="en-US" dirty="0" err="1" smtClean="0"/>
              <a:t>Krallovec</a:t>
            </a:r>
            <a:r>
              <a:rPr lang="en-US" dirty="0" smtClean="0"/>
              <a:t>, Etta and Buell, John.  (2001).  The End of Homework. </a:t>
            </a:r>
          </a:p>
          <a:p>
            <a:r>
              <a:rPr lang="en-US" dirty="0" err="1" smtClean="0"/>
              <a:t>LeTendre</a:t>
            </a:r>
            <a:r>
              <a:rPr lang="en-US" dirty="0" smtClean="0"/>
              <a:t>, Gerald.  (2005) National Differences, Global Similarities: World Culture and the Future of Schooling </a:t>
            </a:r>
          </a:p>
          <a:p>
            <a:r>
              <a:rPr lang="en-US" dirty="0" err="1" smtClean="0"/>
              <a:t>Marzano</a:t>
            </a:r>
            <a:r>
              <a:rPr lang="en-US" dirty="0" smtClean="0"/>
              <a:t>, Robert (2001).  Classroom Instruction That Works. </a:t>
            </a:r>
          </a:p>
          <a:p>
            <a:r>
              <a:rPr lang="en-US" dirty="0" smtClean="0"/>
              <a:t>Reeves, Douglas. (2001).  101 Questions and Answers about Standards, Assessment, and Accountability.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202</TotalTime>
  <Words>390</Words>
  <Application>Microsoft Office PowerPoint</Application>
  <PresentationFormat>On-screen Show (4:3)</PresentationFormat>
  <Paragraphs>37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Why a New Homework Policy?</vt:lpstr>
      <vt:lpstr>1.  Research on homework is inconclusive </vt:lpstr>
      <vt:lpstr> 2.   Physical Activity helps increase academic performance:  </vt:lpstr>
      <vt:lpstr>3.  Play helps to increase brain stimulation</vt:lpstr>
      <vt:lpstr>4. Music (singing and instrumental) improves test scores</vt:lpstr>
      <vt:lpstr>5.  Family time and Parental Engagement does matter</vt:lpstr>
      <vt:lpstr>6.  Reading for pleasure does more than take you to far away lands</vt:lpstr>
      <vt:lpstr>7. The rule of 5 only makes sense</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a New Homework Policy?</dc:title>
  <dc:creator>bodenm</dc:creator>
  <cp:lastModifiedBy>pruettk</cp:lastModifiedBy>
  <cp:revision>13</cp:revision>
  <dcterms:created xsi:type="dcterms:W3CDTF">2015-08-06T18:55:53Z</dcterms:created>
  <dcterms:modified xsi:type="dcterms:W3CDTF">2016-08-11T13:31:05Z</dcterms:modified>
</cp:coreProperties>
</file>